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77476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16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88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58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813353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97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81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31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27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898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57525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B53509D-864C-4242-B301-3D60C270BA3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F18C882-E482-44F5-B94B-7BCA3476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038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6" y="2168949"/>
            <a:ext cx="8361229" cy="2098226"/>
          </a:xfrm>
        </p:spPr>
        <p:txBody>
          <a:bodyPr/>
          <a:lstStyle/>
          <a:p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КУРСУ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«ЛЕКСИКОЛОГІЯ ІСПАНСЬКОЇ МОВИ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5359" y="4264102"/>
            <a:ext cx="7960761" cy="1365529"/>
          </a:xfrm>
        </p:spPr>
        <p:txBody>
          <a:bodyPr>
            <a:normAutofit lnSpcReduction="10000"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кандидата філологічних наук, доцента Ткаченко Л.Л.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022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736" y="1115568"/>
            <a:ext cx="9601200" cy="3581400"/>
          </a:xfrm>
        </p:spPr>
        <p:txBody>
          <a:bodyPr/>
          <a:lstStyle/>
          <a:p>
            <a:r>
              <a:rPr lang="uk-UA" b="1" dirty="0">
                <a:latin typeface="Book Antiqua" panose="02040602050305030304" pitchFamily="18" charset="0"/>
              </a:rPr>
              <a:t>Лексикологія</a:t>
            </a:r>
            <a:r>
              <a:rPr lang="uk-UA" dirty="0">
                <a:latin typeface="Book Antiqua" panose="02040602050305030304" pitchFamily="18" charset="0"/>
              </a:rPr>
              <a:t> – це наука про лексикон (від гр. </a:t>
            </a:r>
            <a:r>
              <a:rPr lang="es-ES_tradnl" i="1" dirty="0">
                <a:latin typeface="Book Antiqua" panose="02040602050305030304" pitchFamily="18" charset="0"/>
              </a:rPr>
              <a:t>lexis</a:t>
            </a:r>
            <a:r>
              <a:rPr lang="es-ES_tradnl" dirty="0">
                <a:latin typeface="Book Antiqua" panose="02040602050305030304" pitchFamily="18" charset="0"/>
              </a:rPr>
              <a:t> </a:t>
            </a:r>
            <a:r>
              <a:rPr lang="uk-UA" dirty="0">
                <a:latin typeface="Book Antiqua" panose="02040602050305030304" pitchFamily="18" charset="0"/>
              </a:rPr>
              <a:t>«слово» та </a:t>
            </a:r>
            <a:r>
              <a:rPr lang="es-ES_tradnl" i="1" dirty="0">
                <a:latin typeface="Book Antiqua" panose="02040602050305030304" pitchFamily="18" charset="0"/>
              </a:rPr>
              <a:t>logos</a:t>
            </a:r>
            <a:r>
              <a:rPr lang="es-ES_tradnl" dirty="0">
                <a:latin typeface="Book Antiqua" panose="02040602050305030304" pitchFamily="18" charset="0"/>
              </a:rPr>
              <a:t> </a:t>
            </a:r>
            <a:r>
              <a:rPr lang="uk-UA" dirty="0">
                <a:latin typeface="Book Antiqua" panose="02040602050305030304" pitchFamily="18" charset="0"/>
              </a:rPr>
              <a:t>«наука»). Об’єктом лексикології</a:t>
            </a:r>
            <a:r>
              <a:rPr lang="uk-UA" b="1" dirty="0">
                <a:latin typeface="Book Antiqua" panose="02040602050305030304" pitchFamily="18" charset="0"/>
              </a:rPr>
              <a:t> </a:t>
            </a:r>
            <a:r>
              <a:rPr lang="uk-UA" dirty="0">
                <a:latin typeface="Book Antiqua" panose="02040602050305030304" pitchFamily="18" charset="0"/>
              </a:rPr>
              <a:t>є властивості слова у його співвідношенні з лексичною системою всієї мови. 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uk-UA" dirty="0">
                <a:latin typeface="Book Antiqua" panose="02040602050305030304" pitchFamily="18" charset="0"/>
              </a:rPr>
              <a:t>Коли говоримо про важливість слова, достатньо згадати біблійне </a:t>
            </a:r>
            <a:r>
              <a:rPr lang="uk-UA" b="1" dirty="0">
                <a:latin typeface="Book Antiqua" panose="02040602050305030304" pitchFamily="18" charset="0"/>
              </a:rPr>
              <a:t>«Спочатку було слово» (</a:t>
            </a:r>
            <a:r>
              <a:rPr lang="uk-UA" b="1" i="1" dirty="0" err="1">
                <a:latin typeface="Book Antiqua" panose="02040602050305030304" pitchFamily="18" charset="0"/>
              </a:rPr>
              <a:t>Al</a:t>
            </a:r>
            <a:r>
              <a:rPr lang="uk-UA" b="1" i="1" dirty="0">
                <a:latin typeface="Book Antiqua" panose="02040602050305030304" pitchFamily="18" charset="0"/>
              </a:rPr>
              <a:t> </a:t>
            </a:r>
            <a:r>
              <a:rPr lang="uk-UA" b="1" i="1" dirty="0" err="1">
                <a:latin typeface="Book Antiqua" panose="02040602050305030304" pitchFamily="18" charset="0"/>
              </a:rPr>
              <a:t>principio</a:t>
            </a:r>
            <a:r>
              <a:rPr lang="uk-UA" b="1" i="1" dirty="0">
                <a:latin typeface="Book Antiqua" panose="02040602050305030304" pitchFamily="18" charset="0"/>
              </a:rPr>
              <a:t> </a:t>
            </a:r>
            <a:r>
              <a:rPr lang="uk-UA" b="1" i="1" dirty="0" err="1">
                <a:latin typeface="Book Antiqua" panose="02040602050305030304" pitchFamily="18" charset="0"/>
              </a:rPr>
              <a:t>hubo</a:t>
            </a:r>
            <a:r>
              <a:rPr lang="uk-UA" b="1" i="1" dirty="0">
                <a:latin typeface="Book Antiqua" panose="02040602050305030304" pitchFamily="18" charset="0"/>
              </a:rPr>
              <a:t> </a:t>
            </a:r>
            <a:r>
              <a:rPr lang="uk-UA" b="1" i="1" dirty="0" err="1">
                <a:latin typeface="Book Antiqua" panose="02040602050305030304" pitchFamily="18" charset="0"/>
              </a:rPr>
              <a:t>una</a:t>
            </a:r>
            <a:r>
              <a:rPr lang="uk-UA" b="1" i="1" dirty="0">
                <a:latin typeface="Book Antiqua" panose="02040602050305030304" pitchFamily="18" charset="0"/>
              </a:rPr>
              <a:t> </a:t>
            </a:r>
            <a:r>
              <a:rPr lang="uk-UA" b="1" i="1" dirty="0" err="1">
                <a:latin typeface="Book Antiqua" panose="02040602050305030304" pitchFamily="18" charset="0"/>
              </a:rPr>
              <a:t>palabra</a:t>
            </a:r>
            <a:r>
              <a:rPr lang="uk-UA" b="1" dirty="0">
                <a:latin typeface="Book Antiqua" panose="02040602050305030304" pitchFamily="18" charset="0"/>
              </a:rPr>
              <a:t>). </a:t>
            </a:r>
            <a:r>
              <a:rPr lang="uk-UA" dirty="0">
                <a:latin typeface="Book Antiqua" panose="02040602050305030304" pitchFamily="18" charset="0"/>
              </a:rPr>
              <a:t>Без слів неможливо людське спілкування, а мінімальне речення може складатися з одного слова.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uk-UA" dirty="0">
                <a:latin typeface="Book Antiqua" panose="02040602050305030304" pitchFamily="18" charset="0"/>
              </a:rPr>
              <a:t>Саме тому </a:t>
            </a:r>
            <a:r>
              <a:rPr lang="uk-UA" b="1" dirty="0">
                <a:latin typeface="Book Antiqua" panose="02040602050305030304" pitchFamily="18" charset="0"/>
              </a:rPr>
              <a:t>курс лексикології </a:t>
            </a:r>
            <a:r>
              <a:rPr lang="uk-UA" dirty="0">
                <a:latin typeface="Book Antiqua" panose="02040602050305030304" pitchFamily="18" charset="0"/>
              </a:rPr>
              <a:t>є </a:t>
            </a:r>
            <a:r>
              <a:rPr lang="en-US" i="1" dirty="0">
                <a:latin typeface="Book Antiqua" panose="02040602050305030304" pitchFamily="18" charset="0"/>
              </a:rPr>
              <a:t>must have</a:t>
            </a:r>
            <a:r>
              <a:rPr lang="uk-UA" dirty="0">
                <a:latin typeface="Book Antiqua" panose="02040602050305030304" pitchFamily="18" charset="0"/>
              </a:rPr>
              <a:t> (невід’ємним компонентом) процесу вивчення як рідної, так і іноземної мови як майбутньої спеціальності. </a:t>
            </a:r>
            <a:endParaRPr lang="ru-RU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859" y="4149338"/>
            <a:ext cx="3380469" cy="261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9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880" y="676656"/>
            <a:ext cx="9601200" cy="3581400"/>
          </a:xfrm>
        </p:spPr>
        <p:txBody>
          <a:bodyPr>
            <a:normAutofit fontScale="92500"/>
          </a:bodyPr>
          <a:lstStyle/>
          <a:p>
            <a:r>
              <a:rPr lang="uk-UA" dirty="0">
                <a:latin typeface="Book Antiqua" panose="02040602050305030304" pitchFamily="18" charset="0"/>
              </a:rPr>
              <a:t>Слова створюють </a:t>
            </a:r>
            <a:r>
              <a:rPr lang="uk-UA" b="1" dirty="0">
                <a:latin typeface="Book Antiqua" panose="02040602050305030304" pitchFamily="18" charset="0"/>
              </a:rPr>
              <a:t>лексичний склад </a:t>
            </a:r>
            <a:r>
              <a:rPr lang="uk-UA" dirty="0">
                <a:latin typeface="Book Antiqua" panose="02040602050305030304" pitchFamily="18" charset="0"/>
              </a:rPr>
              <a:t>тієї чи іншої мови, а слова, які знає окрема людина, створюють її словниковий запас (</a:t>
            </a:r>
            <a:r>
              <a:rPr lang="en-US" i="1" dirty="0" err="1">
                <a:latin typeface="Book Antiqua" panose="02040602050305030304" pitchFamily="18" charset="0"/>
              </a:rPr>
              <a:t>vocabulario</a:t>
            </a:r>
            <a:r>
              <a:rPr lang="uk-UA" dirty="0">
                <a:latin typeface="Book Antiqua" panose="02040602050305030304" pitchFamily="18" charset="0"/>
              </a:rPr>
              <a:t>). 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uk-UA" dirty="0">
                <a:latin typeface="Book Antiqua" panose="02040602050305030304" pitchFamily="18" charset="0"/>
              </a:rPr>
              <a:t>Курс лексикології іспанської мови допоможе вам значно збільшити ваш </a:t>
            </a:r>
            <a:r>
              <a:rPr lang="uk-UA" b="1" dirty="0">
                <a:latin typeface="Book Antiqua" panose="02040602050305030304" pitchFamily="18" charset="0"/>
              </a:rPr>
              <a:t>словниковий запас</a:t>
            </a:r>
            <a:r>
              <a:rPr lang="uk-UA" dirty="0">
                <a:latin typeface="Book Antiqua" panose="02040602050305030304" pitchFamily="18" charset="0"/>
              </a:rPr>
              <a:t>, адже все, що в цьому курсі вивчається, пов’язано зі словом. 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uk-UA" dirty="0">
                <a:latin typeface="Book Antiqua" panose="02040602050305030304" pitchFamily="18" charset="0"/>
              </a:rPr>
              <a:t>Ця дисципліна надає нам відомості й про </a:t>
            </a:r>
            <a:r>
              <a:rPr lang="uk-UA" b="1" dirty="0">
                <a:latin typeface="Book Antiqua" panose="02040602050305030304" pitchFamily="18" charset="0"/>
              </a:rPr>
              <a:t>історію та звичаї Іспанії</a:t>
            </a:r>
            <a:r>
              <a:rPr lang="uk-UA" dirty="0">
                <a:latin typeface="Book Antiqua" panose="02040602050305030304" pitchFamily="18" charset="0"/>
              </a:rPr>
              <a:t>. </a:t>
            </a:r>
            <a:r>
              <a:rPr lang="uk-UA" dirty="0" smtClean="0">
                <a:latin typeface="Book Antiqua" panose="02040602050305030304" pitchFamily="18" charset="0"/>
              </a:rPr>
              <a:t>Наприклад</a:t>
            </a:r>
            <a:r>
              <a:rPr lang="uk-UA" dirty="0">
                <a:latin typeface="Book Antiqua" panose="02040602050305030304" pitchFamily="18" charset="0"/>
              </a:rPr>
              <a:t>, вивчаючи лексикологію іспанської мови,  ви дізнаєтеся, що </a:t>
            </a:r>
            <a:r>
              <a:rPr lang="en-US" i="1" dirty="0" err="1">
                <a:latin typeface="Book Antiqua" panose="02040602050305030304" pitchFamily="18" charset="0"/>
              </a:rPr>
              <a:t>azafata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uk-UA" dirty="0">
                <a:latin typeface="Book Antiqua" panose="02040602050305030304" pitchFamily="18" charset="0"/>
              </a:rPr>
              <a:t>(«стюардеса») раніше означало «фрейліна», а </a:t>
            </a:r>
            <a:r>
              <a:rPr lang="en-US" i="1" dirty="0" err="1">
                <a:latin typeface="Book Antiqua" panose="02040602050305030304" pitchFamily="18" charset="0"/>
              </a:rPr>
              <a:t>armario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uk-UA" dirty="0">
                <a:latin typeface="Book Antiqua" panose="02040602050305030304" pitchFamily="18" charset="0"/>
              </a:rPr>
              <a:t>(«шафа для одягу») – «шафа для збереження зброї». </a:t>
            </a: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uk-UA" dirty="0">
                <a:latin typeface="Book Antiqua" panose="02040602050305030304" pitchFamily="18" charset="0"/>
              </a:rPr>
              <a:t>Деякі слова з часом виходять із вжитку, перетворюючись на </a:t>
            </a:r>
            <a:r>
              <a:rPr lang="uk-UA" b="1" dirty="0">
                <a:latin typeface="Book Antiqua" panose="02040602050305030304" pitchFamily="18" charset="0"/>
              </a:rPr>
              <a:t>архаїзми</a:t>
            </a:r>
            <a:r>
              <a:rPr lang="uk-UA" dirty="0">
                <a:latin typeface="Book Antiqua" panose="02040602050305030304" pitchFamily="18" charset="0"/>
              </a:rPr>
              <a:t> (</a:t>
            </a:r>
            <a:r>
              <a:rPr lang="en-US" i="1" dirty="0" err="1">
                <a:latin typeface="Book Antiqua" panose="02040602050305030304" pitchFamily="18" charset="0"/>
              </a:rPr>
              <a:t>arcaismos</a:t>
            </a:r>
            <a:r>
              <a:rPr lang="uk-UA" dirty="0">
                <a:latin typeface="Book Antiqua" panose="02040602050305030304" pitchFamily="18" charset="0"/>
              </a:rPr>
              <a:t>) та </a:t>
            </a:r>
            <a:r>
              <a:rPr lang="uk-UA" b="1" dirty="0" err="1">
                <a:latin typeface="Book Antiqua" panose="02040602050305030304" pitchFamily="18" charset="0"/>
              </a:rPr>
              <a:t>історизми</a:t>
            </a:r>
            <a:r>
              <a:rPr lang="uk-UA" dirty="0">
                <a:latin typeface="Book Antiqua" panose="02040602050305030304" pitchFamily="18" charset="0"/>
              </a:rPr>
              <a:t> (</a:t>
            </a:r>
            <a:r>
              <a:rPr lang="en-US" i="1" dirty="0" err="1">
                <a:latin typeface="Book Antiqua" panose="02040602050305030304" pitchFamily="18" charset="0"/>
              </a:rPr>
              <a:t>historismos</a:t>
            </a:r>
            <a:r>
              <a:rPr lang="uk-UA" dirty="0">
                <a:latin typeface="Book Antiqua" panose="02040602050305030304" pitchFamily="18" charset="0"/>
              </a:rPr>
              <a:t>). Інші, навпаки, додаються до лексичного складу мови. </a:t>
            </a:r>
            <a:endParaRPr lang="ru-RU" dirty="0"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259" y="3986803"/>
            <a:ext cx="4142973" cy="27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87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.png"/>
          <p:cNvPicPr>
            <a:picLocks noChangeAspect="1"/>
          </p:cNvPicPr>
          <p:nvPr/>
        </p:nvPicPr>
        <p:blipFill>
          <a:blip r:embed="rId2">
            <a:lum bright="10000" contrast="-10000"/>
          </a:blip>
          <a:stretch>
            <a:fillRect/>
          </a:stretch>
        </p:blipFill>
        <p:spPr>
          <a:xfrm flipH="1">
            <a:off x="9640570" y="3448240"/>
            <a:ext cx="2269490" cy="3404252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23900" y="168868"/>
            <a:ext cx="3855720" cy="2157884"/>
          </a:xfrm>
        </p:spPr>
        <p:txBody>
          <a:bodyPr vert="horz" anchor="ctr" anchorCtr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Arcaísmos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s-ES" sz="1600" dirty="0" smtClean="0"/>
          </a:p>
          <a:p>
            <a:pPr marL="0" indent="0" algn="ctr">
              <a:buNone/>
            </a:pPr>
            <a:endParaRPr lang="es-ES" sz="16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2745" y="1914512"/>
            <a:ext cx="3855720" cy="3011056"/>
          </a:xfrm>
        </p:spPr>
        <p:txBody>
          <a:bodyPr/>
          <a:lstStyle/>
          <a:p>
            <a:r>
              <a:rPr lang="es-ES_tradnl" sz="1800" dirty="0">
                <a:solidFill>
                  <a:srgbClr val="4A2318"/>
                </a:solidFill>
              </a:rPr>
              <a:t>Son palabras o expresiones de la lengua, </a:t>
            </a:r>
            <a:r>
              <a:rPr lang="es-ES_tradnl" sz="1800" b="1" dirty="0">
                <a:solidFill>
                  <a:srgbClr val="4A2318"/>
                </a:solidFill>
              </a:rPr>
              <a:t>que dejaron de circular en el léxico actual</a:t>
            </a:r>
            <a:r>
              <a:rPr lang="es-ES_tradnl" sz="1800" dirty="0">
                <a:solidFill>
                  <a:srgbClr val="4A2318"/>
                </a:solidFill>
              </a:rPr>
              <a:t> y que se usan en el presente solamente por imitación. </a:t>
            </a:r>
          </a:p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7227" y="3448240"/>
            <a:ext cx="3861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4A2318"/>
                </a:solidFill>
              </a:rPr>
              <a:t>La muerte de un signo léxico es una caída en desuso. </a:t>
            </a:r>
            <a:r>
              <a:rPr lang="es-ES_tradnl" dirty="0">
                <a:solidFill>
                  <a:srgbClr val="4A2318"/>
                </a:solidFill>
              </a:rPr>
              <a:t>Se pierde tanto el significante como el  significado.  Esto sucede cuando desaparece el referente como realidad cultural.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7805" y="5123726"/>
            <a:ext cx="3861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4A2318"/>
                </a:solidFill>
              </a:rPr>
              <a:t>En el lenguaje jurídico </a:t>
            </a:r>
            <a:r>
              <a:rPr lang="es-ES_tradnl" b="1" dirty="0" smtClean="0">
                <a:solidFill>
                  <a:srgbClr val="4A2318"/>
                </a:solidFill>
              </a:rPr>
              <a:t>o </a:t>
            </a:r>
          </a:p>
          <a:p>
            <a:r>
              <a:rPr lang="es-ES_tradnl" b="1" dirty="0" smtClean="0">
                <a:solidFill>
                  <a:srgbClr val="4A2318"/>
                </a:solidFill>
              </a:rPr>
              <a:t>la </a:t>
            </a:r>
            <a:r>
              <a:rPr lang="es-ES_tradnl" b="1" dirty="0">
                <a:solidFill>
                  <a:srgbClr val="4A2318"/>
                </a:solidFill>
              </a:rPr>
              <a:t>liturgia sagrada </a:t>
            </a:r>
          </a:p>
          <a:p>
            <a:r>
              <a:rPr lang="es-ES_tradnl" dirty="0">
                <a:solidFill>
                  <a:srgbClr val="4A2318"/>
                </a:solidFill>
              </a:rPr>
              <a:t>hacen uso de </a:t>
            </a:r>
            <a:r>
              <a:rPr lang="es-ES_tradnl" dirty="0" smtClean="0">
                <a:solidFill>
                  <a:srgbClr val="4A2318"/>
                </a:solidFill>
              </a:rPr>
              <a:t>numerosos </a:t>
            </a:r>
            <a:r>
              <a:rPr lang="es-ES_tradnl" dirty="0">
                <a:solidFill>
                  <a:srgbClr val="4A2318"/>
                </a:solidFill>
              </a:rPr>
              <a:t>arcaísmos. </a:t>
            </a:r>
            <a:endParaRPr lang="ru-RU" dirty="0">
              <a:solidFill>
                <a:srgbClr val="4A231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4060" y="104218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rgbClr val="4A2318"/>
                </a:solidFill>
              </a:rPr>
              <a:t>Los arcaísmos se </a:t>
            </a:r>
            <a:r>
              <a:rPr lang="es-ES" sz="2000" b="1" dirty="0" smtClean="0">
                <a:solidFill>
                  <a:srgbClr val="4A2318"/>
                </a:solidFill>
              </a:rPr>
              <a:t>usan</a:t>
            </a:r>
          </a:p>
          <a:p>
            <a:pPr algn="ctr"/>
            <a:endParaRPr lang="es-ES" sz="2000" dirty="0">
              <a:solidFill>
                <a:srgbClr val="4A231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4A2318"/>
                </a:solidFill>
              </a:rPr>
              <a:t>como </a:t>
            </a:r>
            <a:r>
              <a:rPr lang="es-ES" sz="2000" dirty="0">
                <a:solidFill>
                  <a:srgbClr val="4A2318"/>
                </a:solidFill>
              </a:rPr>
              <a:t>recurso literario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4A2318"/>
                </a:solidFill>
              </a:rPr>
              <a:t>para </a:t>
            </a:r>
            <a:r>
              <a:rPr lang="es-ES" sz="2000" dirty="0">
                <a:solidFill>
                  <a:srgbClr val="4A2318"/>
                </a:solidFill>
              </a:rPr>
              <a:t>embellecer un texto,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4A2318"/>
                </a:solidFill>
              </a:rPr>
              <a:t>evocar </a:t>
            </a:r>
            <a:r>
              <a:rPr lang="es-ES_tradnl" sz="2000" dirty="0">
                <a:solidFill>
                  <a:srgbClr val="4A2318"/>
                </a:solidFill>
              </a:rPr>
              <a:t>ambientes de épocas pasadas,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4A2318"/>
                </a:solidFill>
              </a:rPr>
              <a:t>además con sentido irónico.</a:t>
            </a:r>
            <a:endParaRPr lang="es-ES" sz="2000" dirty="0">
              <a:solidFill>
                <a:srgbClr val="4A2318"/>
              </a:solidFill>
            </a:endParaRPr>
          </a:p>
        </p:txBody>
      </p:sp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22" y="4177275"/>
            <a:ext cx="3253786" cy="25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65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035" y="4349100"/>
            <a:ext cx="1638262" cy="2213868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7024" y="338328"/>
            <a:ext cx="1351552" cy="1357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istorismos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ejemplo: </a:t>
            </a:r>
          </a:p>
          <a:p>
            <a:pPr marL="0" indent="0">
              <a:buNone/>
            </a:pP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b="1" i="1" dirty="0"/>
              <a:t>hidalgo</a:t>
            </a:r>
            <a:r>
              <a:rPr lang="es-ES_tradnl" dirty="0"/>
              <a:t> (persona que por su sangre es de una clase noble), </a:t>
            </a:r>
          </a:p>
          <a:p>
            <a:r>
              <a:rPr lang="es-ES_tradnl" b="1" i="1" dirty="0"/>
              <a:t>maravedí</a:t>
            </a:r>
            <a:r>
              <a:rPr lang="es-ES_tradnl" dirty="0"/>
              <a:t> (antigua moneda española), </a:t>
            </a:r>
          </a:p>
          <a:p>
            <a:r>
              <a:rPr lang="es-ES_tradnl" b="1" i="1" dirty="0"/>
              <a:t>trabuco</a:t>
            </a:r>
            <a:r>
              <a:rPr lang="es-ES_tradnl" dirty="0"/>
              <a:t> (arma de fuego con el cañon ensanchado por la boca), </a:t>
            </a:r>
          </a:p>
          <a:p>
            <a:r>
              <a:rPr lang="es-ES_tradnl" b="1" i="1" dirty="0"/>
              <a:t>gramófono</a:t>
            </a:r>
            <a:r>
              <a:rPr lang="es-ES_tradnl" dirty="0"/>
              <a:t> (aparato que reproduce las vibraciones de cualquier sonido, inscritas previamente en un disco giratorio</a:t>
            </a:r>
            <a:r>
              <a:rPr lang="es-ES" dirty="0"/>
              <a:t>). 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23900" y="2582024"/>
            <a:ext cx="3855720" cy="3011056"/>
          </a:xfrm>
        </p:spPr>
        <p:txBody>
          <a:bodyPr/>
          <a:lstStyle/>
          <a:p>
            <a:r>
              <a:rPr lang="es-ES_tradnl" sz="1800" b="1" dirty="0">
                <a:solidFill>
                  <a:srgbClr val="4A2318"/>
                </a:solidFill>
              </a:rPr>
              <a:t>Algunas palabras </a:t>
            </a:r>
            <a:r>
              <a:rPr lang="es-ES_tradnl" sz="1800" b="1" u="sng" dirty="0">
                <a:solidFill>
                  <a:srgbClr val="4A2318"/>
                </a:solidFill>
              </a:rPr>
              <a:t>desaparecen del uso </a:t>
            </a:r>
            <a:r>
              <a:rPr lang="es-ES_tradnl" sz="1800" b="1" dirty="0">
                <a:solidFill>
                  <a:srgbClr val="4A2318"/>
                </a:solidFill>
              </a:rPr>
              <a:t>junto con los objetos o nociones que habían designado; éstas se llaman también los historismos</a:t>
            </a:r>
            <a:r>
              <a:rPr lang="es-ES" sz="1800" b="1" dirty="0">
                <a:solidFill>
                  <a:srgbClr val="4A2318"/>
                </a:solidFill>
              </a:rPr>
              <a:t>: se deben a la pérdida de costumbres, tradiciones, productos, oficios. </a:t>
            </a:r>
          </a:p>
          <a:p>
            <a:endParaRPr lang="ru-RU" dirty="0"/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4">
            <a:lum bright="20000" contrast="-10000"/>
          </a:blip>
          <a:stretch>
            <a:fillRect/>
          </a:stretch>
        </p:blipFill>
        <p:spPr>
          <a:xfrm flipH="1">
            <a:off x="9906698" y="4824337"/>
            <a:ext cx="2049254" cy="1905319"/>
          </a:xfrm>
          <a:prstGeom prst="rect">
            <a:avLst/>
          </a:prstGeom>
        </p:spPr>
      </p:pic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423395">
            <a:off x="9776511" y="948934"/>
            <a:ext cx="666292" cy="936674"/>
          </a:xfrm>
          <a:prstGeom prst="rect">
            <a:avLst/>
          </a:prstGeom>
        </p:spPr>
      </p:pic>
      <p:pic>
        <p:nvPicPr>
          <p:cNvPr id="11" name="Рисунок 10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49000" y="1324339"/>
            <a:ext cx="906952" cy="6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57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neologismo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2058" y="2679092"/>
            <a:ext cx="5211762" cy="38045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sz="2000" b="1" dirty="0"/>
              <a:t>Es toda palabra, una acepción o un giro nuevo que se introducen en el léxico.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21857" y="694944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4A2318"/>
                </a:solidFill>
              </a:rPr>
              <a:t>Su creación se produce por necesidades de nuevas denominaciones (cuando surge una realidad nueva). </a:t>
            </a:r>
            <a:endParaRPr lang="ru-RU" sz="2400" b="1" dirty="0">
              <a:solidFill>
                <a:srgbClr val="4A23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79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776" y="1417320"/>
            <a:ext cx="9601200" cy="3581400"/>
          </a:xfrm>
        </p:spPr>
        <p:txBody>
          <a:bodyPr/>
          <a:lstStyle/>
          <a:p>
            <a:r>
              <a:rPr lang="uk-UA" dirty="0"/>
              <a:t>Ви, мабуть, із порозумінням поставитесь до того,  що слово </a:t>
            </a:r>
            <a:r>
              <a:rPr lang="es-ES_tradnl" b="1" i="1" dirty="0"/>
              <a:t>trabajo</a:t>
            </a:r>
            <a:r>
              <a:rPr lang="es-ES_tradnl" dirty="0"/>
              <a:t> </a:t>
            </a:r>
            <a:r>
              <a:rPr lang="uk-UA" dirty="0"/>
              <a:t>(«робота») колись означало «</a:t>
            </a:r>
            <a:r>
              <a:rPr lang="uk-UA" b="1" dirty="0"/>
              <a:t>муки, тортури</a:t>
            </a:r>
            <a:r>
              <a:rPr lang="uk-UA" dirty="0"/>
              <a:t>», і вам буде цікаво дізнатися, що слово </a:t>
            </a:r>
            <a:r>
              <a:rPr lang="es-ES_tradnl" b="1" i="1" dirty="0"/>
              <a:t>botica</a:t>
            </a:r>
            <a:r>
              <a:rPr lang="es-ES_tradnl" dirty="0"/>
              <a:t> </a:t>
            </a:r>
            <a:r>
              <a:rPr lang="uk-UA" dirty="0"/>
              <a:t>(«аптека») за походженням пов’язане з </a:t>
            </a:r>
            <a:r>
              <a:rPr lang="es-ES_tradnl" b="1" i="1" dirty="0"/>
              <a:t>bodega</a:t>
            </a:r>
            <a:r>
              <a:rPr lang="es-ES_tradnl" dirty="0"/>
              <a:t> </a:t>
            </a:r>
            <a:r>
              <a:rPr lang="uk-UA" dirty="0"/>
              <a:t>(«винний льох») та </a:t>
            </a:r>
            <a:r>
              <a:rPr lang="es-ES_tradnl" b="1" i="1" dirty="0"/>
              <a:t>boutique de moda</a:t>
            </a:r>
            <a:r>
              <a:rPr lang="es-ES_tradnl" i="1" dirty="0"/>
              <a:t> </a:t>
            </a:r>
            <a:r>
              <a:rPr lang="uk-UA" dirty="0"/>
              <a:t>(«модний </a:t>
            </a:r>
            <a:r>
              <a:rPr lang="uk-UA" dirty="0" err="1"/>
              <a:t>бутик</a:t>
            </a:r>
            <a:r>
              <a:rPr lang="uk-UA" dirty="0"/>
              <a:t>»), а також те, що ще середньовічні монахи використовували знак</a:t>
            </a:r>
            <a:r>
              <a:rPr lang="es-ES_tradnl" dirty="0"/>
              <a:t> @</a:t>
            </a:r>
            <a:r>
              <a:rPr lang="uk-UA" dirty="0"/>
              <a:t>, який нам здається таким сучасним. І, звичайно, вам буде цікаво дізнатися, які слова належать до молодіжного сленгу.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728" y="3299408"/>
            <a:ext cx="5942950" cy="33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46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088" y="1934598"/>
            <a:ext cx="4809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s-ES" sz="2000" b="1" u="sng" dirty="0">
                <a:solidFill>
                  <a:srgbClr val="4A2318"/>
                </a:solidFill>
              </a:rPr>
              <a:t>Los jóvenes </a:t>
            </a:r>
            <a:r>
              <a:rPr lang="es-ES" sz="2000" b="1" dirty="0">
                <a:solidFill>
                  <a:srgbClr val="4A2318"/>
                </a:solidFill>
              </a:rPr>
              <a:t>hacen uso de una </a:t>
            </a:r>
            <a:r>
              <a:rPr lang="es-ES" sz="2000" b="1" u="sng" dirty="0" smtClean="0">
                <a:solidFill>
                  <a:srgbClr val="4A2318"/>
                </a:solidFill>
              </a:rPr>
              <a:t>variedad </a:t>
            </a:r>
            <a:r>
              <a:rPr lang="es-ES" sz="2000" b="1" dirty="0" smtClean="0">
                <a:solidFill>
                  <a:srgbClr val="4A2318"/>
                </a:solidFill>
              </a:rPr>
              <a:t>propia </a:t>
            </a:r>
            <a:r>
              <a:rPr lang="es-ES" sz="2000" b="1" dirty="0">
                <a:solidFill>
                  <a:srgbClr val="4A2318"/>
                </a:solidFill>
              </a:rPr>
              <a:t>de la lengua, </a:t>
            </a:r>
            <a:r>
              <a:rPr lang="es-ES" sz="2000" b="1" u="sng" dirty="0">
                <a:solidFill>
                  <a:srgbClr val="4A2318"/>
                </a:solidFill>
              </a:rPr>
              <a:t>el habla juvenil</a:t>
            </a:r>
            <a:r>
              <a:rPr lang="es-ES" sz="2000" b="1" dirty="0">
                <a:solidFill>
                  <a:srgbClr val="4A2318"/>
                </a:solidFill>
              </a:rPr>
              <a:t>, que </a:t>
            </a:r>
            <a:r>
              <a:rPr lang="es-ES" sz="2000" b="1" dirty="0" smtClean="0">
                <a:solidFill>
                  <a:srgbClr val="4A2318"/>
                </a:solidFill>
              </a:rPr>
              <a:t>les permite </a:t>
            </a:r>
            <a:r>
              <a:rPr lang="es-ES" sz="2000" b="1" dirty="0">
                <a:solidFill>
                  <a:srgbClr val="4A2318"/>
                </a:solidFill>
              </a:rPr>
              <a:t>identificarse entre sí y distinguirse del resto de la sociedad. </a:t>
            </a:r>
            <a:endParaRPr lang="es-ES" sz="2000" b="1" dirty="0" smtClean="0">
              <a:solidFill>
                <a:srgbClr val="4A2318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s-ES" sz="2000" b="1" dirty="0" smtClean="0">
              <a:solidFill>
                <a:srgbClr val="4A2318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s-ES" sz="2000" b="1" dirty="0" smtClean="0">
                <a:solidFill>
                  <a:srgbClr val="4A2318"/>
                </a:solidFill>
              </a:rPr>
              <a:t>Se </a:t>
            </a:r>
            <a:r>
              <a:rPr lang="es-ES" sz="2000" b="1" dirty="0">
                <a:solidFill>
                  <a:srgbClr val="4A2318"/>
                </a:solidFill>
              </a:rPr>
              <a:t>trata de </a:t>
            </a:r>
            <a:r>
              <a:rPr lang="es-ES" sz="2000" b="1" dirty="0" smtClean="0">
                <a:solidFill>
                  <a:srgbClr val="4A2318"/>
                </a:solidFill>
              </a:rPr>
              <a:t>una variedad </a:t>
            </a:r>
            <a:r>
              <a:rPr lang="es-ES" sz="2000" b="1" dirty="0">
                <a:solidFill>
                  <a:srgbClr val="4A2318"/>
                </a:solidFill>
              </a:rPr>
              <a:t>muy influida por las modas y </a:t>
            </a:r>
            <a:r>
              <a:rPr lang="es-ES" sz="2000" b="1" dirty="0" smtClean="0">
                <a:solidFill>
                  <a:srgbClr val="4A2318"/>
                </a:solidFill>
              </a:rPr>
              <a:t>que cambia </a:t>
            </a:r>
            <a:r>
              <a:rPr lang="es-ES" sz="2000" b="1" dirty="0">
                <a:solidFill>
                  <a:srgbClr val="4A2318"/>
                </a:solidFill>
              </a:rPr>
              <a:t>muy rápidamente</a:t>
            </a:r>
            <a:endParaRPr lang="ru-RU" sz="2000" b="1" dirty="0">
              <a:solidFill>
                <a:srgbClr val="4A2318"/>
              </a:solidFill>
            </a:endParaRPr>
          </a:p>
        </p:txBody>
      </p:sp>
      <p:pic>
        <p:nvPicPr>
          <p:cNvPr id="6" name="Picture 2" descr="https://i.pinimg.com/originals/cc/eb/a0/cceba0f99da6a3133a6e7600227356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343" y="1934598"/>
            <a:ext cx="5850673" cy="3255672"/>
          </a:xfrm>
          <a:prstGeom prst="rect">
            <a:avLst/>
          </a:prstGeom>
          <a:ln w="38100" cap="sq">
            <a:solidFill>
              <a:srgbClr val="4A231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76023" y="892623"/>
            <a:ext cx="287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4A23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ru-RU" sz="3200" b="1" dirty="0" smtClean="0">
                <a:solidFill>
                  <a:srgbClr val="4A23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rgbClr val="4A23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</a:t>
            </a:r>
            <a:endParaRPr lang="ru-RU" sz="3200" b="1" dirty="0">
              <a:solidFill>
                <a:srgbClr val="4A23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088" y="652056"/>
            <a:ext cx="4296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4A23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4800" b="1" dirty="0">
                <a:solidFill>
                  <a:srgbClr val="4A23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habla juvenil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10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972" y="595884"/>
            <a:ext cx="6262116" cy="6262116"/>
          </a:xfrm>
        </p:spPr>
      </p:pic>
    </p:spTree>
    <p:extLst>
      <p:ext uri="{BB962C8B-B14F-4D97-AF65-F5344CB8AC3E}">
        <p14:creationId xmlns:p14="http://schemas.microsoft.com/office/powerpoint/2010/main" xmlns="" val="174851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65</TotalTime>
  <Words>576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Crop</vt:lpstr>
      <vt:lpstr>ПРЕЗЕНТАЦІЯ КУРСУ  «ЛЕКСИКОЛОГІЯ ІСПАНСЬКОЇ МОВИ»</vt:lpstr>
      <vt:lpstr>Слайд 2</vt:lpstr>
      <vt:lpstr>Слайд 3</vt:lpstr>
      <vt:lpstr>Arcaísmos</vt:lpstr>
      <vt:lpstr>Historismos</vt:lpstr>
      <vt:lpstr>El neologismo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  «ЛЕКСИКОЛОГІЯ ІСПАНСЬКОЇ МОВИ»</dc:title>
  <dc:creator>Olga Sverdlova</dc:creator>
  <cp:lastModifiedBy>Пользователь Windows</cp:lastModifiedBy>
  <cp:revision>9</cp:revision>
  <dcterms:created xsi:type="dcterms:W3CDTF">2020-06-01T18:43:26Z</dcterms:created>
  <dcterms:modified xsi:type="dcterms:W3CDTF">2020-06-02T06:55:28Z</dcterms:modified>
</cp:coreProperties>
</file>